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7" r:id="rId1"/>
  </p:sldMasterIdLst>
  <p:notesMasterIdLst>
    <p:notesMasterId r:id="rId20"/>
  </p:notesMasterIdLst>
  <p:handoutMasterIdLst>
    <p:handoutMasterId r:id="rId21"/>
  </p:handoutMasterIdLst>
  <p:sldIdLst>
    <p:sldId id="274" r:id="rId2"/>
    <p:sldId id="275" r:id="rId3"/>
    <p:sldId id="259" r:id="rId4"/>
    <p:sldId id="269" r:id="rId5"/>
    <p:sldId id="276" r:id="rId6"/>
    <p:sldId id="272" r:id="rId7"/>
    <p:sldId id="278" r:id="rId8"/>
    <p:sldId id="280" r:id="rId9"/>
    <p:sldId id="279" r:id="rId10"/>
    <p:sldId id="273" r:id="rId11"/>
    <p:sldId id="268" r:id="rId12"/>
    <p:sldId id="263" r:id="rId13"/>
    <p:sldId id="264" r:id="rId14"/>
    <p:sldId id="261" r:id="rId15"/>
    <p:sldId id="262" r:id="rId16"/>
    <p:sldId id="270" r:id="rId17"/>
    <p:sldId id="271" r:id="rId18"/>
    <p:sldId id="28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E2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3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FEB715C4-E46D-4725-A686-767195AD49A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pt-BR"/>
              <a:t>LEI Nº 13.709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6A1AF30-23BB-46AE-BC6F-ED9BC033652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000F4E-C615-42E7-B743-5B59C6BF6B33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13D4B0F-9637-4A7F-B9DF-E0C212FB26E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F41F7C2-C17B-4769-A2D3-9ACD9A23FC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F5A4DB-922D-46CD-B73E-D4650C84CD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1968056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pt-BR"/>
              <a:t>LEI Nº 13.709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AFD212-FA70-48A8-82D6-AD969496E000}" type="datetimeFigureOut">
              <a:rPr lang="pt-BR" smtClean="0"/>
              <a:t>30/03/2022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7DD0B2-ED2D-44DF-A54A-C78842D0984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6646828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FC1F8-1A13-46B3-9A3B-132C1B1A7BBB}" type="datetime1">
              <a:rPr lang="pt-BR" smtClean="0"/>
              <a:t>30/03/2022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598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11C9B-1ED7-44AF-817D-D154B362FCB1}" type="datetime1">
              <a:rPr lang="pt-BR" smtClean="0"/>
              <a:t>30/03/2022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978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A734B-941D-4C55-B634-D227BD1744A7}" type="datetime1">
              <a:rPr lang="pt-BR" smtClean="0"/>
              <a:t>30/03/2022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610537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6A3A3-06F4-4DA9-88F3-D9089255240E}" type="datetime1">
              <a:rPr lang="pt-BR" smtClean="0"/>
              <a:t>30/03/2022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7060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22345-F730-46E0-A6F3-1C5E0943DE9A}" type="datetime1">
              <a:rPr lang="pt-BR" smtClean="0"/>
              <a:t>30/03/2022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150025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5ADDD-5B37-4EA0-9137-5BC010EB801B}" type="datetime1">
              <a:rPr lang="pt-BR" smtClean="0"/>
              <a:t>30/03/2022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9566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A0515-7642-47B5-B689-D0DE3AC531CB}" type="datetime1">
              <a:rPr lang="pt-BR" smtClean="0"/>
              <a:t>30/03/2022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7513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A8F37-5D8C-4DC7-B823-7966A6378E6F}" type="datetime1">
              <a:rPr lang="pt-BR" smtClean="0"/>
              <a:t>30/03/2022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361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6A134-3B9B-4CA6-B82D-6BCC650E3DEE}" type="datetime1">
              <a:rPr lang="pt-BR" smtClean="0"/>
              <a:t>30/03/2022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645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03C22-136F-4BAA-B1EC-23F04CF06901}" type="datetime1">
              <a:rPr lang="pt-BR" smtClean="0"/>
              <a:t>30/03/2022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069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69E2C-6EC7-47A6-BF2B-DB9FB4B82B94}" type="datetime1">
              <a:rPr lang="pt-BR" smtClean="0"/>
              <a:t>30/03/2022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737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C312D-4585-49DF-BC8E-92135779474E}" type="datetime1">
              <a:rPr lang="pt-BR" smtClean="0"/>
              <a:t>30/03/2022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60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DA62-2DD6-4393-AE23-08AA4A367AB0}" type="datetime1">
              <a:rPr lang="pt-BR" smtClean="0"/>
              <a:t>30/03/2022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518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8371A-6691-47BF-AEB3-A6EB51781A52}" type="datetime1">
              <a:rPr lang="pt-BR" smtClean="0"/>
              <a:t>30/03/2022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39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91C65-A4E7-469A-AFE9-BB2C47CFE8D4}" type="datetime1">
              <a:rPr lang="pt-BR" smtClean="0"/>
              <a:t>30/03/2022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041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DB51D-622A-4988-AC60-78986D241C22}" type="datetime1">
              <a:rPr lang="pt-BR" smtClean="0"/>
              <a:t>30/03/2022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988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9BB9D4-D286-454A-AD61-E9A41AC79E5C}" type="datetime1">
              <a:rPr lang="pt-BR" smtClean="0"/>
              <a:t>30/03/2022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664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  <p:sldLayoutId id="2147483752" r:id="rId15"/>
    <p:sldLayoutId id="2147483753" r:id="rId1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62BC87-48D8-45A3-8591-BA5DC3BA1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Lei geral de proteção de dados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8196E2F-339B-4EBD-9507-00D01315D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515BB47-05E3-4D9D-B93C-063C6E543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</a:t>
            </a:fld>
            <a:endParaRPr lang="en-US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4E932A3-4039-4818-9E21-C798237B9C5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8873" y="1909642"/>
            <a:ext cx="6336080" cy="4226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9112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A8170DDF-FC3F-45C5-A68C-6E938FA676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2925" y="1903338"/>
            <a:ext cx="8907976" cy="4238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7745CBE-D358-439C-9DC0-063540F1C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Desafios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9D6AA77-5C30-453D-ACAD-3724345C6E6A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rgbClr val="CFE2E7">
              <a:alpha val="60000"/>
            </a:srgbClr>
          </a:solidFill>
        </p:spPr>
        <p:txBody>
          <a:bodyPr/>
          <a:lstStyle/>
          <a:p>
            <a:r>
              <a:rPr lang="pt-BR" dirty="0"/>
              <a:t>Entendimento da Lei;</a:t>
            </a:r>
          </a:p>
          <a:p>
            <a:r>
              <a:rPr lang="pt-BR" dirty="0"/>
              <a:t>Conhecimento das ferramentas;</a:t>
            </a:r>
          </a:p>
          <a:p>
            <a:r>
              <a:rPr lang="pt-BR" dirty="0"/>
              <a:t>Tempo e recursos</a:t>
            </a:r>
          </a:p>
          <a:p>
            <a:r>
              <a:rPr lang="pt-BR" dirty="0"/>
              <a:t>Governança de dados</a:t>
            </a:r>
          </a:p>
          <a:p>
            <a:r>
              <a:rPr lang="pt-BR" dirty="0"/>
              <a:t>Segurança em nuvem</a:t>
            </a:r>
          </a:p>
          <a:p>
            <a:r>
              <a:rPr lang="pt-BR" dirty="0"/>
              <a:t>Gerenciamento de APIs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24635B7-8FC7-4193-A27D-DD93FC756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7C6C693-0403-442C-BB00-986CC26C6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6095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7C1164-2123-4D34-89FC-6CF46F08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REALIZAR O TRATAMENTO DOS DADOS PESSOAIS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A7DB0A9-C9B2-4345-8E16-0F6A2825B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AACC6C2-A56E-414E-A54F-AC3A3B721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A5DF344-3326-4AC2-9F32-4DC07C1F4C6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1353" y="1905000"/>
            <a:ext cx="7531120" cy="4235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1120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7DBE1B-9751-4B55-96B5-5AC005CF9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52258DC-9C21-4B43-8334-0597BB3B8D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Dado Pessoal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D473B85-2304-4F28-A324-1FF6B73D695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dirty="0"/>
              <a:t>Informação relacionada a pessoa natural identificada ou identificável.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Nome social;</a:t>
            </a:r>
          </a:p>
          <a:p>
            <a:r>
              <a:rPr lang="pt-BR" dirty="0"/>
              <a:t>Dado financeiro;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49F4697-DC54-415A-BEB7-80CA241808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 dirty="0"/>
              <a:t>Dado Sensível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AA13583-C8AF-4817-A805-AF2ECABE9C7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dirty="0"/>
              <a:t>Dados que possa eventualmente ser discriminado por conta disso.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Origem racial ou étnica;</a:t>
            </a:r>
          </a:p>
          <a:p>
            <a:r>
              <a:rPr lang="pt-BR" dirty="0"/>
              <a:t>Convicção religiosa;</a:t>
            </a:r>
          </a:p>
          <a:p>
            <a:r>
              <a:rPr lang="pt-BR" dirty="0"/>
              <a:t>Opinião política;</a:t>
            </a:r>
          </a:p>
          <a:p>
            <a:r>
              <a:rPr lang="pt-BR" dirty="0"/>
              <a:t>Filiação a sindicato ou a organização de caráter religioso, filosófico ou político;</a:t>
            </a:r>
          </a:p>
          <a:p>
            <a:r>
              <a:rPr lang="pt-BR" dirty="0"/>
              <a:t>Dado referente à saúde ou à vida sexual;</a:t>
            </a:r>
          </a:p>
          <a:p>
            <a:r>
              <a:rPr lang="pt-BR" dirty="0"/>
              <a:t>Dado genético ou biométrico;</a:t>
            </a:r>
          </a:p>
          <a:p>
            <a:pPr marL="0" indent="0">
              <a:buNone/>
            </a:pPr>
            <a:r>
              <a:rPr lang="pt-BR" dirty="0"/>
              <a:t>*quando vinculado a uma pessoa natural;</a:t>
            </a:r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8EEED74B-5E01-4CD5-B69D-1318220D7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D264418-FB31-4AD3-A3E1-C7590E68A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189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8BA61-38EB-4E2E-8007-6DBD9B6E3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Dado Anonimizado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975AF0F-260C-490A-972C-461968756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Dado relativo a titular que não possa ser identificado, considerando a utilização de meios técnicos razoáveis e disponíveis na ocasião de seu tratamento;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16BADDD-EEDB-4D39-A0F4-CE5C9A954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0FCB968-1E72-49C5-9EC9-88A42677A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1788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A4E996-BF18-41B6-A7DD-43B250D16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Mudanças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6751331-2F01-4C87-87D0-9AC40E83C8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Mais segurança para empresas e usuários?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F99F8B5-5385-4C7F-AC20-A779132B4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0E831AF-ACB5-4E86-B196-7E1BC6734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3638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A4E996-BF18-41B6-A7DD-43B250D16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Mudanças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6751331-2F01-4C87-87D0-9AC40E83C8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Compromete ou dificulta as atividades relacionadas á segurança da informação?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F4122BC-B90B-4CF8-9294-138E99E57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5F984A9-D995-4D55-8EC8-E4E37A525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195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694AE3-0800-4FBB-B694-FEC424D8F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F5EC94E-2ABF-438E-B0FD-7C65ADA2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1FF0118-255D-4E74-A018-E9516F91B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16</a:t>
            </a:fld>
            <a:endParaRPr lang="en-US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35532E6E-1AEC-43C1-9803-99ACBEE62C6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2925" y="1903338"/>
            <a:ext cx="8907976" cy="4238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59617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9E28A5-4255-4232-A627-43CD0DC52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F1FF096-9B6A-481F-B2DA-2227CFA63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288C50E-08B0-485C-B490-E819B3FC2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17</a:t>
            </a:fld>
            <a:endParaRPr lang="en-US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C4E4543-C60A-4DCF-B175-885577EDEB0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9608" y="1909642"/>
            <a:ext cx="7514610" cy="4226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67940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C59ED1-A06E-4168-B88E-B463E3194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76665A5-0AD2-452D-920E-1C26A7992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AAA274A-7039-47B2-A50E-9D69F5FD8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18</a:t>
            </a:fld>
            <a:endParaRPr lang="en-US" dirty="0"/>
          </a:p>
        </p:txBody>
      </p:sp>
      <p:pic>
        <p:nvPicPr>
          <p:cNvPr id="4098" name="Picture 2" descr="Impactos da LGPD para TI: por que é tão difícil se adequar à lei de  proteção de dados? - Zummit Tecnologia">
            <a:extLst>
              <a:ext uri="{FF2B5EF4-FFF2-40B4-BE49-F238E27FC236}">
                <a16:creationId xmlns:a16="http://schemas.microsoft.com/office/drawing/2014/main" id="{7434EC5C-6333-403C-8F1E-3CA3D94C036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9464" y="2133600"/>
            <a:ext cx="6714898" cy="377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9082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F8A34D-EA2D-4ECE-8244-B1D803AE9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1. Introdução sucinta sobre a LGPD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CA7C0FB-1960-4C19-A19E-2064945C8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que é?</a:t>
            </a:r>
          </a:p>
          <a:p>
            <a:r>
              <a:rPr lang="pt-BR" dirty="0"/>
              <a:t>Objetivo</a:t>
            </a:r>
          </a:p>
          <a:p>
            <a:r>
              <a:rPr lang="pt-BR" dirty="0"/>
              <a:t>Por que é necessário?</a:t>
            </a:r>
          </a:p>
          <a:p>
            <a:r>
              <a:rPr lang="pt-BR" dirty="0"/>
              <a:t>Como aplicar?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66411DF-7820-400A-BCF8-AE07ECDDC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AD18F46-A89E-4D90-B978-89FE8BC85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59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2F2450BA-2FBB-47D6-8E23-479EC4C91A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52" b="11952"/>
          <a:stretch/>
        </p:blipFill>
        <p:spPr bwMode="auto">
          <a:xfrm>
            <a:off x="2592925" y="1905000"/>
            <a:ext cx="8907974" cy="4236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CDB0F9E-F1DA-4935-BCDB-4EC73EE84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Mas o que é a LGPD?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941799-9A45-42CA-8B07-289FEF469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6437342" cy="3777622"/>
          </a:xfrm>
          <a:solidFill>
            <a:srgbClr val="CFE2E7">
              <a:alpha val="60000"/>
            </a:srgbClr>
          </a:solidFill>
        </p:spPr>
        <p:txBody>
          <a:bodyPr/>
          <a:lstStyle/>
          <a:p>
            <a:r>
              <a:rPr lang="pt-BR" b="1" dirty="0"/>
              <a:t>Lei 13.709, </a:t>
            </a:r>
            <a:r>
              <a:rPr lang="pt-BR" dirty="0"/>
              <a:t>de 14 de agosto de 2018</a:t>
            </a:r>
          </a:p>
          <a:p>
            <a:r>
              <a:rPr lang="pt-BR" b="1" dirty="0"/>
              <a:t>Inspirada</a:t>
            </a:r>
            <a:r>
              <a:rPr lang="pt-BR" dirty="0"/>
              <a:t> nas diretrizes da </a:t>
            </a:r>
            <a:r>
              <a:rPr lang="en-GB" dirty="0"/>
              <a:t>General Data Protection Regulation</a:t>
            </a:r>
            <a:r>
              <a:rPr lang="pt-BR" dirty="0"/>
              <a:t> (GDPR)</a:t>
            </a:r>
          </a:p>
          <a:p>
            <a:r>
              <a:rPr lang="pt-BR" b="1" dirty="0"/>
              <a:t>Estabelecida</a:t>
            </a:r>
            <a:r>
              <a:rPr lang="pt-BR" dirty="0"/>
              <a:t> pela União Europeia no mesmo ano</a:t>
            </a:r>
          </a:p>
          <a:p>
            <a:r>
              <a:rPr lang="pt-BR" dirty="0"/>
              <a:t>A GDPR é considerada </a:t>
            </a:r>
            <a:r>
              <a:rPr lang="pt-BR" b="1" dirty="0"/>
              <a:t>padrão-ouro</a:t>
            </a:r>
            <a:r>
              <a:rPr lang="pt-BR" dirty="0"/>
              <a:t> sobre o tema</a:t>
            </a:r>
          </a:p>
          <a:p>
            <a:r>
              <a:rPr lang="pt-BR" dirty="0"/>
              <a:t>A LGPD passou a valer em </a:t>
            </a:r>
            <a:r>
              <a:rPr lang="pt-BR" b="1" dirty="0"/>
              <a:t>setembro de 2020</a:t>
            </a:r>
          </a:p>
          <a:p>
            <a:r>
              <a:rPr lang="pt-BR" b="1" dirty="0"/>
              <a:t>Multa</a:t>
            </a:r>
            <a:r>
              <a:rPr lang="pt-BR" dirty="0"/>
              <a:t> pode chegar a 50 milhões de reais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A3643A34-0085-4F09-9ABE-8D95E506D71B}"/>
              </a:ext>
            </a:extLst>
          </p:cNvPr>
          <p:cNvSpPr txBox="1">
            <a:spLocks/>
          </p:cNvSpPr>
          <p:nvPr/>
        </p:nvSpPr>
        <p:spPr>
          <a:xfrm>
            <a:off x="2589212" y="6139821"/>
            <a:ext cx="8911687" cy="4118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pt-BR" sz="1400" dirty="0">
                <a:latin typeface="+mn-lt"/>
              </a:rPr>
              <a:t>LEI Nº 13.709 - Art. 1º</a:t>
            </a: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2AA02F90-7FFE-4FDD-BF61-9874D0FE6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184DC6D3-F045-4394-B8A0-0B2206236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133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DB0F9E-F1DA-4935-BCDB-4EC73EE84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941799-9A45-42CA-8B07-289FEF469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Esta Lei dispõe sobre o tratamento de </a:t>
            </a:r>
            <a:r>
              <a:rPr lang="pt-BR" b="1" dirty="0"/>
              <a:t>dados pessoais</a:t>
            </a:r>
            <a:r>
              <a:rPr lang="pt-BR" dirty="0"/>
              <a:t>, com o objetivo de </a:t>
            </a:r>
            <a:r>
              <a:rPr lang="pt-BR" b="1" dirty="0"/>
              <a:t>proteger os direitos </a:t>
            </a:r>
            <a:r>
              <a:rPr lang="pt-BR" dirty="0"/>
              <a:t>fundamentais: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de </a:t>
            </a:r>
            <a:r>
              <a:rPr lang="pt-BR" b="1" dirty="0"/>
              <a:t>liberdade</a:t>
            </a:r>
          </a:p>
          <a:p>
            <a:endParaRPr lang="pt-BR" dirty="0"/>
          </a:p>
          <a:p>
            <a:r>
              <a:rPr lang="pt-BR" dirty="0"/>
              <a:t>de </a:t>
            </a:r>
            <a:r>
              <a:rPr lang="pt-BR" b="1" dirty="0"/>
              <a:t>Privacidade</a:t>
            </a:r>
          </a:p>
          <a:p>
            <a:endParaRPr lang="pt-BR" dirty="0"/>
          </a:p>
          <a:p>
            <a:r>
              <a:rPr lang="pt-BR" dirty="0"/>
              <a:t>e o livre</a:t>
            </a:r>
            <a:r>
              <a:rPr lang="pt-BR" b="1" dirty="0"/>
              <a:t> desenvolvimento da personalidade </a:t>
            </a:r>
            <a:r>
              <a:rPr lang="pt-BR" dirty="0"/>
              <a:t>da pessoa natural.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A3643A34-0085-4F09-9ABE-8D95E506D71B}"/>
              </a:ext>
            </a:extLst>
          </p:cNvPr>
          <p:cNvSpPr txBox="1">
            <a:spLocks/>
          </p:cNvSpPr>
          <p:nvPr/>
        </p:nvSpPr>
        <p:spPr>
          <a:xfrm>
            <a:off x="2589212" y="6139821"/>
            <a:ext cx="8911687" cy="4118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pt-BR" sz="1400" dirty="0">
                <a:latin typeface="+mn-lt"/>
              </a:rPr>
              <a:t>LEI Nº 13.709 - Art. 1º</a:t>
            </a: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2AA02F90-7FFE-4FDD-BF61-9874D0FE6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184DC6D3-F045-4394-B8A0-0B2206236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418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BA7CA8-7BA3-4727-A2DD-AE9BF9B0B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Direito dos Titulares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DE0BEC5-F013-40D1-AA22-ABFBEF15B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DF3D95D-92BD-46EE-8B2C-DE5FF9602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  <p:pic>
        <p:nvPicPr>
          <p:cNvPr id="3074" name="Picture 2" descr="LGPD: Entenda TUDO sobre a Lei Geral de Proteção de Dados">
            <a:extLst>
              <a:ext uri="{FF2B5EF4-FFF2-40B4-BE49-F238E27FC236}">
                <a16:creationId xmlns:a16="http://schemas.microsoft.com/office/drawing/2014/main" id="{234A7352-F025-4537-B8E5-976CEFA8A3D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020" b="11926"/>
          <a:stretch/>
        </p:blipFill>
        <p:spPr bwMode="auto">
          <a:xfrm>
            <a:off x="3186728" y="2253183"/>
            <a:ext cx="7720370" cy="3882626"/>
          </a:xfrm>
          <a:prstGeom prst="rect">
            <a:avLst/>
          </a:prstGeom>
          <a:noFill/>
          <a:ln w="19050"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67ED50BB-094B-4FA7-A30A-5B2165A3EBBE}"/>
              </a:ext>
            </a:extLst>
          </p:cNvPr>
          <p:cNvSpPr txBox="1"/>
          <p:nvPr/>
        </p:nvSpPr>
        <p:spPr>
          <a:xfrm>
            <a:off x="2589212" y="1606852"/>
            <a:ext cx="83178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pt-BR" dirty="0"/>
              <a:t>O </a:t>
            </a:r>
            <a:r>
              <a:rPr lang="pt-BR" b="1" dirty="0"/>
              <a:t>titular</a:t>
            </a:r>
            <a:r>
              <a:rPr lang="pt-BR" dirty="0"/>
              <a:t> dos dados pessoais tem direito a obter do </a:t>
            </a:r>
            <a:r>
              <a:rPr lang="pt-BR" b="1" dirty="0"/>
              <a:t>controlador</a:t>
            </a:r>
            <a:r>
              <a:rPr lang="pt-BR" dirty="0"/>
              <a:t> a qualquer momento e mediante requisição:</a:t>
            </a:r>
          </a:p>
        </p:txBody>
      </p:sp>
    </p:spTree>
    <p:extLst>
      <p:ext uri="{BB962C8B-B14F-4D97-AF65-F5344CB8AC3E}">
        <p14:creationId xmlns:p14="http://schemas.microsoft.com/office/powerpoint/2010/main" val="3639552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0DCC2A-9828-440B-BF1D-B5D232A76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2. Como a nova legislação impacta a área de TI,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1FA1A58-859B-453E-BA96-5E79FD512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E056FC9-5597-4D62-A73C-1C3D4BEB6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DA250899-1B5B-411C-BE9D-84E14392FAF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9607" y="1909642"/>
            <a:ext cx="7514612" cy="4226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id="{F356E972-AA18-481E-BCFF-B77F46173E44}"/>
              </a:ext>
            </a:extLst>
          </p:cNvPr>
          <p:cNvSpPr txBox="1">
            <a:spLocks/>
          </p:cNvSpPr>
          <p:nvPr/>
        </p:nvSpPr>
        <p:spPr>
          <a:xfrm>
            <a:off x="3289607" y="1905001"/>
            <a:ext cx="7514612" cy="871756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pt-BR" sz="2800" dirty="0">
                <a:solidFill>
                  <a:schemeClr val="accent2">
                    <a:lumMod val="75000"/>
                  </a:schemeClr>
                </a:solidFill>
              </a:rPr>
              <a:t>principalmente a área de Segurança da Informação.</a:t>
            </a:r>
          </a:p>
        </p:txBody>
      </p:sp>
    </p:spTree>
    <p:extLst>
      <p:ext uri="{BB962C8B-B14F-4D97-AF65-F5344CB8AC3E}">
        <p14:creationId xmlns:p14="http://schemas.microsoft.com/office/powerpoint/2010/main" val="1210480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CED4AA-CB8D-4AE9-800A-5D1C9541C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Direito para os Titulares</a:t>
            </a:r>
            <a:br>
              <a:rPr lang="pt-BR" dirty="0"/>
            </a:br>
            <a:r>
              <a:rPr lang="pt-BR" b="1" dirty="0"/>
              <a:t>Desafio</a:t>
            </a:r>
            <a:r>
              <a:rPr lang="pt-BR" dirty="0"/>
              <a:t> para os agentes de tratamento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7E1451-CFE6-4AEE-BD49-D83BA7BFE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Conhecimento da lei;</a:t>
            </a:r>
          </a:p>
          <a:p>
            <a:r>
              <a:rPr lang="pt-BR" dirty="0"/>
              <a:t>Tratamento de dados;</a:t>
            </a:r>
          </a:p>
          <a:p>
            <a:r>
              <a:rPr lang="pt-BR" dirty="0"/>
              <a:t>Identificação dos dado;</a:t>
            </a:r>
          </a:p>
          <a:p>
            <a:r>
              <a:rPr lang="pt-BR" dirty="0"/>
              <a:t>Classificação dos dados;</a:t>
            </a:r>
          </a:p>
          <a:p>
            <a:r>
              <a:rPr lang="pt-BR" dirty="0"/>
              <a:t>Análise dos riscos;</a:t>
            </a:r>
          </a:p>
          <a:p>
            <a:r>
              <a:rPr lang="pt-BR" dirty="0"/>
              <a:t>Capacitação;</a:t>
            </a:r>
          </a:p>
          <a:p>
            <a:r>
              <a:rPr lang="pt-BR" dirty="0"/>
              <a:t>Produção de trilha </a:t>
            </a:r>
            <a:r>
              <a:rPr lang="pt-BR" dirty="0" err="1"/>
              <a:t>auditável</a:t>
            </a:r>
            <a:r>
              <a:rPr lang="pt-BR" dirty="0"/>
              <a:t>;</a:t>
            </a:r>
          </a:p>
          <a:p>
            <a:r>
              <a:rPr lang="pt-BR" dirty="0"/>
              <a:t>Proteção de vazamentos intencionais ou acidentais;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EE1B075-780C-4758-AF6E-E6761A2C9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95D7000-C7DB-4A73-9FD6-67198285A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021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41EC40-603F-4002-A27C-E575A0133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Agentes de tratamento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1B3D3CA-E7F7-4465-9630-9E9E9EDC0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/>
              <a:t>Controlador</a:t>
            </a:r>
            <a:r>
              <a:rPr lang="pt-BR" dirty="0"/>
              <a:t>: pessoa natural ou jurídica, de direito público ou privado, a quem competem as decisões referentes ao tratamento de dados pessoais;</a:t>
            </a:r>
          </a:p>
          <a:p>
            <a:r>
              <a:rPr lang="pt-BR" b="1" dirty="0"/>
              <a:t>Operador</a:t>
            </a:r>
            <a:r>
              <a:rPr lang="pt-BR" dirty="0"/>
              <a:t>: pessoa natural ou jurídica, de direito público ou privado, que realiza o tratamento de dados pessoais em nome do controlador;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D5CF0C3-7FCF-4526-8238-8744C102E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3B2C7D4-AD84-4E27-A6CA-44000F607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432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1FE9DD-07A1-41BC-9632-1A4513B6C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Art. 5º - </a:t>
            </a:r>
            <a:r>
              <a:rPr lang="pt-BR" sz="2800" b="1" dirty="0"/>
              <a:t>Tratamento</a:t>
            </a:r>
            <a:r>
              <a:rPr lang="pt-BR" sz="2800" dirty="0"/>
              <a:t>: toda operação realizada com dados pessoais, como as que se referem a: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B773492-84BA-46F3-8DEF-DEBB65854D3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pt-B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coleta, 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produção, 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recepção, 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classificação, 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utilização, 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acesso, 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reprodução, 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transmissão, 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distribuição, </a:t>
            </a:r>
            <a:endParaRPr lang="pt-BR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86FD649-C5F1-4D2B-8324-782BA4B1E0E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pt-B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processamento, 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arquivamento, 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armazenamento, 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eliminação, 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avaliação ou controle da informação, 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modificação, 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comunicação, 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transferência, </a:t>
            </a:r>
          </a:p>
          <a:p>
            <a:r>
              <a:rPr lang="pt-BR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difusão ou extração;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70112F8-A49D-4689-93A6-0D528D9D5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Charles Oliveira</a:t>
            </a:r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6A87143-41F6-4D95-8E4B-81946A566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827275"/>
      </p:ext>
    </p:extLst>
  </p:cSld>
  <p:clrMapOvr>
    <a:masterClrMapping/>
  </p:clrMapOvr>
</p:sld>
</file>

<file path=ppt/theme/theme1.xml><?xml version="1.0" encoding="utf-8"?>
<a:theme xmlns:a="http://schemas.openxmlformats.org/drawingml/2006/main" name="Cacho">
  <a:themeElements>
    <a:clrScheme name="Cacho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Cacho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cho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911</TotalTime>
  <Words>539</Words>
  <Application>Microsoft Office PowerPoint</Application>
  <PresentationFormat>Widescreen</PresentationFormat>
  <Paragraphs>123</Paragraphs>
  <Slides>18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Century Gothic</vt:lpstr>
      <vt:lpstr>Wingdings 3</vt:lpstr>
      <vt:lpstr>Cacho</vt:lpstr>
      <vt:lpstr>Lei geral de proteção de dados</vt:lpstr>
      <vt:lpstr>1. Introdução sucinta sobre a LGPD</vt:lpstr>
      <vt:lpstr>Mas o que é a LGPD? </vt:lpstr>
      <vt:lpstr>Objetivo</vt:lpstr>
      <vt:lpstr>Direito dos Titulares</vt:lpstr>
      <vt:lpstr>2. Como a nova legislação impacta a área de TI,</vt:lpstr>
      <vt:lpstr>Direito para os Titulares Desafio para os agentes de tratamento</vt:lpstr>
      <vt:lpstr>Agentes de tratamento</vt:lpstr>
      <vt:lpstr>Art. 5º - Tratamento: toda operação realizada com dados pessoais, como as que se referem a:</vt:lpstr>
      <vt:lpstr>Desafios</vt:lpstr>
      <vt:lpstr>COMO REALIZAR O TRATAMENTO DOS DADOS PESSOAIS</vt:lpstr>
      <vt:lpstr>Apresentação do PowerPoint</vt:lpstr>
      <vt:lpstr>Dado Anonimizado</vt:lpstr>
      <vt:lpstr>Mudanças</vt:lpstr>
      <vt:lpstr>Mudanças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LGPD</dc:title>
  <dc:creator>Charles Oliveira</dc:creator>
  <cp:lastModifiedBy>Charles Oliveira</cp:lastModifiedBy>
  <cp:revision>4</cp:revision>
  <dcterms:created xsi:type="dcterms:W3CDTF">2022-03-29T14:02:23Z</dcterms:created>
  <dcterms:modified xsi:type="dcterms:W3CDTF">2022-03-30T19:54:55Z</dcterms:modified>
</cp:coreProperties>
</file>

<file path=docProps/thumbnail.jpeg>
</file>